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1"/>
  </p:notesMasterIdLst>
  <p:handoutMasterIdLst>
    <p:handoutMasterId r:id="rId22"/>
  </p:handoutMasterIdLst>
  <p:sldIdLst>
    <p:sldId id="379" r:id="rId6"/>
    <p:sldId id="450" r:id="rId7"/>
    <p:sldId id="468" r:id="rId8"/>
    <p:sldId id="474" r:id="rId9"/>
    <p:sldId id="453" r:id="rId10"/>
    <p:sldId id="467" r:id="rId11"/>
    <p:sldId id="469" r:id="rId12"/>
    <p:sldId id="475" r:id="rId13"/>
    <p:sldId id="473" r:id="rId14"/>
    <p:sldId id="470" r:id="rId15"/>
    <p:sldId id="472" r:id="rId16"/>
    <p:sldId id="463" r:id="rId17"/>
    <p:sldId id="460" r:id="rId18"/>
    <p:sldId id="461" r:id="rId19"/>
    <p:sldId id="464" r:id="rId20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DD44"/>
    <a:srgbClr val="00B0F0"/>
    <a:srgbClr val="FFC000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701" autoAdjust="0"/>
  </p:normalViewPr>
  <p:slideViewPr>
    <p:cSldViewPr snapToGrid="0" snapToObjects="1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19/09/2018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9/19/2018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1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7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Como estos cambios son importantes… pero el mas importante esta</a:t>
            </a:r>
            <a:r>
              <a:rPr lang="es-CO" baseline="0" dirty="0" smtClean="0"/>
              <a:t> en el ámbito de la colaboración..</a:t>
            </a:r>
          </a:p>
          <a:p>
            <a:r>
              <a:rPr lang="es-CO" baseline="0" dirty="0" smtClean="0"/>
              <a:t>Y esta forma de colaborar permite a la empresa aprovechar el conocimiento para </a:t>
            </a:r>
            <a:r>
              <a:rPr lang="es-CO" baseline="0" dirty="0" err="1" smtClean="0"/>
              <a:t>asi</a:t>
            </a:r>
            <a:r>
              <a:rPr lang="es-CO" baseline="0" dirty="0" smtClean="0"/>
              <a:t> potenciar sus negocios…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41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19/09/2018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jp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12" Type="http://schemas.openxmlformats.org/officeDocument/2006/relationships/image" Target="../media/image55.jpg"/><Relationship Id="rId2" Type="http://schemas.openxmlformats.org/officeDocument/2006/relationships/image" Target="../media/image45.jpg"/><Relationship Id="rId16" Type="http://schemas.openxmlformats.org/officeDocument/2006/relationships/image" Target="../media/image5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jp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5" Type="http://schemas.openxmlformats.org/officeDocument/2006/relationships/image" Target="../media/image58.jpg"/><Relationship Id="rId10" Type="http://schemas.openxmlformats.org/officeDocument/2006/relationships/image" Target="../media/image53.jpg"/><Relationship Id="rId4" Type="http://schemas.openxmlformats.org/officeDocument/2006/relationships/image" Target="../media/image47.jpg"/><Relationship Id="rId9" Type="http://schemas.openxmlformats.org/officeDocument/2006/relationships/image" Target="../media/image52.jpeg"/><Relationship Id="rId14" Type="http://schemas.openxmlformats.org/officeDocument/2006/relationships/image" Target="../media/image5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5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10" Type="http://schemas.microsoft.com/office/2007/relationships/hdphoto" Target="../media/hdphoto3.wdp"/><Relationship Id="rId4" Type="http://schemas.openxmlformats.org/officeDocument/2006/relationships/image" Target="../media/image19.emf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32.png"/><Relationship Id="rId5" Type="http://schemas.openxmlformats.org/officeDocument/2006/relationships/image" Target="../media/image26.emf"/><Relationship Id="rId10" Type="http://schemas.openxmlformats.org/officeDocument/2006/relationships/image" Target="../media/image31.png"/><Relationship Id="rId4" Type="http://schemas.openxmlformats.org/officeDocument/2006/relationships/image" Target="../media/image19.emf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e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jpg"/><Relationship Id="rId11" Type="http://schemas.openxmlformats.org/officeDocument/2006/relationships/image" Target="../media/image44.jpeg"/><Relationship Id="rId5" Type="http://schemas.openxmlformats.org/officeDocument/2006/relationships/image" Target="../media/image38.jpg"/><Relationship Id="rId10" Type="http://schemas.openxmlformats.org/officeDocument/2006/relationships/image" Target="../media/image43.jpeg"/><Relationship Id="rId4" Type="http://schemas.openxmlformats.org/officeDocument/2006/relationships/image" Target="../media/image37.jp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713037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Proceso de </a:t>
            </a: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Transformación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</a:t>
            </a:r>
            <a:endParaRPr lang="es-CO" dirty="0"/>
          </a:p>
        </p:txBody>
      </p:sp>
      <p:grpSp>
        <p:nvGrpSpPr>
          <p:cNvPr id="20" name="Grupo 19"/>
          <p:cNvGrpSpPr/>
          <p:nvPr/>
        </p:nvGrpSpPr>
        <p:grpSpPr>
          <a:xfrm rot="21285632">
            <a:off x="176852" y="898838"/>
            <a:ext cx="7413841" cy="3674130"/>
            <a:chOff x="130583" y="1106093"/>
            <a:chExt cx="9998092" cy="5547520"/>
          </a:xfrm>
        </p:grpSpPr>
        <p:grpSp>
          <p:nvGrpSpPr>
            <p:cNvPr id="19" name="Grupo 18"/>
            <p:cNvGrpSpPr/>
            <p:nvPr/>
          </p:nvGrpSpPr>
          <p:grpSpPr>
            <a:xfrm rot="21292143">
              <a:off x="356551" y="1250326"/>
              <a:ext cx="7448785" cy="4412712"/>
              <a:chOff x="816964" y="934189"/>
              <a:chExt cx="9888550" cy="5729354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964" y="2434503"/>
                <a:ext cx="3928331" cy="298155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7531" y="3181897"/>
                <a:ext cx="4344444" cy="34816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4613" y="934189"/>
                <a:ext cx="3280488" cy="272539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2244" y="3556282"/>
                <a:ext cx="3637187" cy="275076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Imagen 1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4907" y="1198940"/>
                <a:ext cx="3640607" cy="285255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069730" y="1588081"/>
                <a:ext cx="2706092" cy="36859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2050" name="Picture 2" descr="https://lh3.googleusercontent.com/XbWCX42EUmlDPYTTQyoyg5wjLqW3gol2FeUYsSJpA4N40GeSkkfMN-x2ubksgipQVywvRRR9Hph2B5LvvfGxCx_e9EwQEl1L9vNMLqFpqQVePfxA2PWdtj49_XrSxH9oOAgU2SFHR6VPpxoAzKAtt-aEJ3vAuXfqdcxPKf2wRhQHQBRo8RbA5g9GqqUKsJ2oTMHQ8qZJDBaz9HpRDsaC7tprjeTr1zlAVv6HJU2I8XjZncETFVimeKxJnCPD7LA2PQk2NMrZZaf28hKRjBxKAjopmNIYgTMtnvgpv3sc_IrKOyWWmq3IEMvLMwSp9YzEyQOsxqponiuEhYqXLLW5Pe5Un_79eTdKrI21pzQGRBi68UynlxaS4UEKrPBuKTH83GDolh4fKxV8hdDNJUAcNlQS9rw4RLk9ITRERSlPVvjRe2NVPXYV9lkJd5sNHkJmorj5XI7FV8Tp55dHAdmrmDli99okTUkOjvSPNrHe9_HJBR_brVm1-n0FeTypXwZi1L7yDmmJwaYrUg7F5jnc93sNGHdcwhs0cb5cI8hrgiQbXt3se-V_JHbLOHpCaZRv5AQcArW-0obaDg7Zx6Vnd13XISEMi8g8Ong80AVsVB_a14bU8A76MS0TCWJ0T3i1=w776-h582-n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6553">
              <a:off x="6544882" y="1106093"/>
              <a:ext cx="3583793" cy="29271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3.googleusercontent.com/a5kjXsEB27OjMP4XbamMkDMP-KvdGhbLqtUkty_sBF8Fle_dsa8NSgKB2Y2NDVveLVsFFVhkaCQ5cua9Wi-WKn4HhwFhFB59qnLo5ZOUjWIEwAKVlf14ve88vTKJYkfMVXIQQyWXeXh-WTuKVfdqjPv8YRBlKpSBhWpqNh_Fl1RUPaR-U4EW5cc6HKL3wqfjKfODCaFkV08QB_HZNA4ZJ3eCDC-upFZtSuhmYg9RAgZM2QJ4p7gBa4XsrlUqeeUiWt6pVl19ygHNwugsp5ZuIyYfafw-oTfWkysonV2Iy9QpqodaD0hKpmiqhtH0jUD47I2ZGviMR0c9ZS5m94ipnxlFq7Efx-CSVZvZkRmwcpLhJV5OVO_3NceRghvMg2t10FgM5VSTXHLqv0UwB2Fg86Dt3uZt-CkA2XYxIetakrA0Ff9448bhXpHa2ZuBNUFNU7dU3VujVsePbZGCQPdTzyH2OYzTzpuMlxqNhIC9FIqSRt9tMrtnj7kANlJ0mD3jO6D9QL3QrJrBFE6dlElPbkGFnI4v-FAXN4TLMEJBhhQWCWQWk6p4qAxcXYJVChfvUXVlfj1qzrrQoeKv7TO4ENYjHSaB0gUrEtlZNhU3of33mqT-hSW21G74I2bBHkHQ=w776-h582-n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7560">
              <a:off x="130583" y="4238609"/>
              <a:ext cx="3220005" cy="24150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AutoShape 6" descr="https://lh3.googleusercontent.com/09pygDqTJ5BTx8GotRKQuUQoPsTMblMiBxFiwSfv_ot7abfaXJByh-dBhV9yZPMKA9gON2SYpdf_rjH270RP_pM41fXxtlrp1_8tN8KRvFfzk2gYzqPtfji5SBDsCdjQz4w458b1pE4aAUlU25DppbCk4P_gRBwJVNgrznSv1bjGek72cSzL4C2juX8A5EaztiQg8kwpNMA2l1tf9VVf_h7sR_VBhwR_46OEXikc4aol7440MTHs70wKfFLhmex6k-ZNPaBd4PtkqhoKbwlDdVwUDMMdH4sRHPueawW75XMU2KPeYZP4qXVNRTUt4V-vY8rwRWmUs3ygbJKVGthDThsKzQMbVXa9kvbJFy0XNivy7goqXmSne6HBwnwOQcF8mIENOA9aoM22CUc9WuoM1iSW7Ku8U6MKWO2Hfzv-s6jA9BcwA_mBycOGyYRwTiK5D-dIcCNmGQunx4a1Ra46chSRXUvik5hL2_JFJ2HajX5LKddDAL22iGxE00Z7SoF8-X8ZSw8BlRJZjzg7u6eOdG1dAKyvVSqQBwYAc0KbNX9Vm_YLyfrTXtJT_TAkdwDKWNaSkK4-ojuhRI8Dc4zb4XdfG173vFIHbUc0-g_Xc_WvakwUugspIDu--Fs6120f=w776-h582-n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grpSp>
        <p:nvGrpSpPr>
          <p:cNvPr id="34" name="Grupo 33"/>
          <p:cNvGrpSpPr/>
          <p:nvPr/>
        </p:nvGrpSpPr>
        <p:grpSpPr>
          <a:xfrm>
            <a:off x="5227302" y="3067096"/>
            <a:ext cx="6559857" cy="3354462"/>
            <a:chOff x="5183081" y="3236212"/>
            <a:chExt cx="6559857" cy="3354462"/>
          </a:xfrm>
        </p:grpSpPr>
        <p:grpSp>
          <p:nvGrpSpPr>
            <p:cNvPr id="25" name="Grupo 24"/>
            <p:cNvGrpSpPr/>
            <p:nvPr/>
          </p:nvGrpSpPr>
          <p:grpSpPr>
            <a:xfrm rot="373457">
              <a:off x="6455226" y="3236212"/>
              <a:ext cx="3554670" cy="3354462"/>
              <a:chOff x="1758755" y="1871251"/>
              <a:chExt cx="4994151" cy="4132295"/>
            </a:xfrm>
          </p:grpSpPr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58755" y="2086025"/>
                <a:ext cx="2654976" cy="28470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2" name="Imagen 2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1062" y="1871251"/>
                <a:ext cx="2272474" cy="254199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3" name="Imagen 2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3862" y="3769051"/>
                <a:ext cx="2235672" cy="205552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9663" y="3330066"/>
                <a:ext cx="2453243" cy="267348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1708">
              <a:off x="9172616" y="3345200"/>
              <a:ext cx="2570322" cy="19277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3944" y="4817337"/>
              <a:ext cx="2035894" cy="15269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Imagen 3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58884">
              <a:off x="5183081" y="4094920"/>
              <a:ext cx="2028583" cy="15214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5" name="CuadroTexto 34"/>
          <p:cNvSpPr txBox="1"/>
          <p:nvPr/>
        </p:nvSpPr>
        <p:spPr>
          <a:xfrm>
            <a:off x="307975" y="896639"/>
            <a:ext cx="304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>
                <a:solidFill>
                  <a:schemeClr val="accent2">
                    <a:lumMod val="50000"/>
                  </a:schemeClr>
                </a:solidFill>
              </a:rPr>
              <a:t>Equipo Decisor</a:t>
            </a:r>
            <a:endParaRPr lang="es-CO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3741033" y="6049672"/>
            <a:ext cx="4001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>
                <a:solidFill>
                  <a:schemeClr val="accent2">
                    <a:lumMod val="50000"/>
                  </a:schemeClr>
                </a:solidFill>
              </a:rPr>
              <a:t>Equipo Célula Datos</a:t>
            </a:r>
            <a:endParaRPr lang="es-CO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2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Facilitaciones de </a:t>
            </a:r>
            <a:r>
              <a:rPr lang="es-CO" dirty="0" err="1" smtClean="0"/>
              <a:t>Inception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439" y="2985406"/>
            <a:ext cx="2457431" cy="189433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290">
            <a:off x="8617646" y="4633993"/>
            <a:ext cx="2359284" cy="18259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78" y="3532967"/>
            <a:ext cx="3041925" cy="230821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2930">
            <a:off x="5263962" y="4970034"/>
            <a:ext cx="2314320" cy="176995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575">
            <a:off x="5888833" y="1089091"/>
            <a:ext cx="3247169" cy="245117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1335">
            <a:off x="8548402" y="1237451"/>
            <a:ext cx="2919467" cy="21896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8964">
            <a:off x="257637" y="1360226"/>
            <a:ext cx="2823895" cy="212889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522" y="1317458"/>
            <a:ext cx="3273209" cy="24612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4346">
            <a:off x="548672" y="3947437"/>
            <a:ext cx="2900729" cy="219820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108">
            <a:off x="2813237" y="3212406"/>
            <a:ext cx="3287865" cy="247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Radares</a:t>
            </a:r>
            <a:endParaRPr lang="es-CO" dirty="0"/>
          </a:p>
        </p:txBody>
      </p:sp>
      <p:grpSp>
        <p:nvGrpSpPr>
          <p:cNvPr id="14" name="Grupo 13"/>
          <p:cNvGrpSpPr/>
          <p:nvPr/>
        </p:nvGrpSpPr>
        <p:grpSpPr>
          <a:xfrm>
            <a:off x="122659" y="2251651"/>
            <a:ext cx="4111201" cy="2911291"/>
            <a:chOff x="3818327" y="1698742"/>
            <a:chExt cx="5235131" cy="3879694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" t="4678" r="4784" b="2924"/>
            <a:stretch/>
          </p:blipFill>
          <p:spPr>
            <a:xfrm>
              <a:off x="3818327" y="1698742"/>
              <a:ext cx="5235131" cy="3879694"/>
            </a:xfrm>
            <a:prstGeom prst="rect">
              <a:avLst/>
            </a:prstGeom>
          </p:spPr>
        </p:pic>
        <p:sp>
          <p:nvSpPr>
            <p:cNvPr id="16" name="Rectángulo 15"/>
            <p:cNvSpPr/>
            <p:nvPr/>
          </p:nvSpPr>
          <p:spPr>
            <a:xfrm>
              <a:off x="8438147" y="1698742"/>
              <a:ext cx="593558" cy="611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4894494" y="1648936"/>
            <a:ext cx="277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 smtClean="0"/>
              <a:t>Septiembre 2018</a:t>
            </a:r>
            <a:endParaRPr lang="es-PE" sz="24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144531" y="1648921"/>
            <a:ext cx="2195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400" b="1" dirty="0" smtClean="0"/>
              <a:t>Marzo 2019</a:t>
            </a:r>
            <a:endParaRPr lang="es-PE" sz="2400" b="1" dirty="0"/>
          </a:p>
        </p:txBody>
      </p:sp>
      <p:sp>
        <p:nvSpPr>
          <p:cNvPr id="19" name="Elipse 18"/>
          <p:cNvSpPr/>
          <p:nvPr/>
        </p:nvSpPr>
        <p:spPr>
          <a:xfrm>
            <a:off x="5720288" y="3105036"/>
            <a:ext cx="1259999" cy="126047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Elipse 19"/>
          <p:cNvSpPr/>
          <p:nvPr/>
        </p:nvSpPr>
        <p:spPr>
          <a:xfrm>
            <a:off x="6420784" y="2489707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Elipse 20"/>
          <p:cNvSpPr/>
          <p:nvPr/>
        </p:nvSpPr>
        <p:spPr>
          <a:xfrm>
            <a:off x="5549677" y="2508369"/>
            <a:ext cx="576000" cy="57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Elipse 21"/>
          <p:cNvSpPr/>
          <p:nvPr/>
        </p:nvSpPr>
        <p:spPr>
          <a:xfrm>
            <a:off x="5029953" y="3242260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3" name="Elipse 22"/>
          <p:cNvSpPr/>
          <p:nvPr/>
        </p:nvSpPr>
        <p:spPr>
          <a:xfrm>
            <a:off x="5192608" y="4112772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Elipse 23"/>
          <p:cNvSpPr/>
          <p:nvPr/>
        </p:nvSpPr>
        <p:spPr>
          <a:xfrm>
            <a:off x="6054762" y="4462028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5" name="Elipse 24"/>
          <p:cNvSpPr/>
          <p:nvPr/>
        </p:nvSpPr>
        <p:spPr>
          <a:xfrm>
            <a:off x="7063391" y="3242260"/>
            <a:ext cx="576000" cy="5760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6" name="Elipse 25"/>
          <p:cNvSpPr/>
          <p:nvPr/>
        </p:nvSpPr>
        <p:spPr>
          <a:xfrm>
            <a:off x="6968924" y="4112772"/>
            <a:ext cx="576000" cy="57600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7" name="CuadroTexto 26"/>
          <p:cNvSpPr txBox="1"/>
          <p:nvPr/>
        </p:nvSpPr>
        <p:spPr>
          <a:xfrm>
            <a:off x="6010156" y="3478923"/>
            <a:ext cx="1019647" cy="49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>
                <a:solidFill>
                  <a:schemeClr val="bg1"/>
                </a:solidFill>
              </a:rPr>
              <a:t>49%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6470728" y="2606495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55%</a:t>
            </a:r>
            <a:endParaRPr lang="es-PE" sz="1600" b="1" dirty="0"/>
          </a:p>
        </p:txBody>
      </p:sp>
      <p:sp>
        <p:nvSpPr>
          <p:cNvPr id="29" name="Triángulo isósceles 28"/>
          <p:cNvSpPr/>
          <p:nvPr/>
        </p:nvSpPr>
        <p:spPr>
          <a:xfrm rot="5400000">
            <a:off x="4037732" y="3427254"/>
            <a:ext cx="1075826" cy="3879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0" name="CuadroTexto 29"/>
          <p:cNvSpPr txBox="1"/>
          <p:nvPr/>
        </p:nvSpPr>
        <p:spPr>
          <a:xfrm>
            <a:off x="6367191" y="2272677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1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009406" y="3035465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2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6920596" y="3876032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3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959325" y="5016228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4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15020" y="3876032"/>
            <a:ext cx="72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5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4932960" y="3035465"/>
            <a:ext cx="730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6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5484820" y="2291339"/>
            <a:ext cx="68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7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7092448" y="3369208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52%</a:t>
            </a:r>
            <a:endParaRPr lang="es-PE" sz="1600" b="1" dirty="0"/>
          </a:p>
        </p:txBody>
      </p:sp>
      <p:sp>
        <p:nvSpPr>
          <p:cNvPr id="38" name="CuadroTexto 37"/>
          <p:cNvSpPr txBox="1"/>
          <p:nvPr/>
        </p:nvSpPr>
        <p:spPr>
          <a:xfrm>
            <a:off x="7013834" y="4239720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66%</a:t>
            </a:r>
            <a:endParaRPr lang="es-PE" sz="1600" b="1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095268" y="4569233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27%</a:t>
            </a:r>
            <a:endParaRPr lang="es-PE" sz="1600" b="1" dirty="0"/>
          </a:p>
        </p:txBody>
      </p:sp>
      <p:sp>
        <p:nvSpPr>
          <p:cNvPr id="40" name="CuadroTexto 39"/>
          <p:cNvSpPr txBox="1"/>
          <p:nvPr/>
        </p:nvSpPr>
        <p:spPr>
          <a:xfrm>
            <a:off x="5200523" y="4239720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43%</a:t>
            </a:r>
            <a:endParaRPr lang="es-PE" sz="1600" b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5057624" y="3369208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37%</a:t>
            </a:r>
            <a:endParaRPr lang="es-PE" sz="1600" b="1" dirty="0"/>
          </a:p>
        </p:txBody>
      </p:sp>
      <p:sp>
        <p:nvSpPr>
          <p:cNvPr id="42" name="CuadroTexto 41"/>
          <p:cNvSpPr txBox="1"/>
          <p:nvPr/>
        </p:nvSpPr>
        <p:spPr>
          <a:xfrm>
            <a:off x="5569352" y="2635317"/>
            <a:ext cx="540000" cy="32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71%</a:t>
            </a:r>
            <a:endParaRPr lang="es-PE" sz="1600" b="1" dirty="0"/>
          </a:p>
        </p:txBody>
      </p:sp>
      <p:sp>
        <p:nvSpPr>
          <p:cNvPr id="43" name="Pentágono 42"/>
          <p:cNvSpPr/>
          <p:nvPr/>
        </p:nvSpPr>
        <p:spPr>
          <a:xfrm>
            <a:off x="4897702" y="5564227"/>
            <a:ext cx="6651266" cy="422047"/>
          </a:xfrm>
          <a:prstGeom prst="homePlat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EVOLUCIÓN DE LOS INDICADORES PROPUESTOS</a:t>
            </a:r>
            <a:endParaRPr lang="es-CO" dirty="0"/>
          </a:p>
        </p:txBody>
      </p:sp>
      <p:sp>
        <p:nvSpPr>
          <p:cNvPr id="44" name="Triángulo isósceles 43"/>
          <p:cNvSpPr/>
          <p:nvPr/>
        </p:nvSpPr>
        <p:spPr>
          <a:xfrm rot="5400000">
            <a:off x="7777461" y="3427254"/>
            <a:ext cx="1075826" cy="387948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5" name="Elipse 44"/>
          <p:cNvSpPr/>
          <p:nvPr/>
        </p:nvSpPr>
        <p:spPr>
          <a:xfrm>
            <a:off x="9692146" y="3089930"/>
            <a:ext cx="1259999" cy="1260473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6" name="Elipse 45"/>
          <p:cNvSpPr/>
          <p:nvPr/>
        </p:nvSpPr>
        <p:spPr>
          <a:xfrm>
            <a:off x="10382482" y="2474601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7" name="Elipse 46"/>
          <p:cNvSpPr/>
          <p:nvPr/>
        </p:nvSpPr>
        <p:spPr>
          <a:xfrm>
            <a:off x="9511375" y="2493263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8" name="Elipse 47"/>
          <p:cNvSpPr/>
          <p:nvPr/>
        </p:nvSpPr>
        <p:spPr>
          <a:xfrm>
            <a:off x="8991651" y="3227154"/>
            <a:ext cx="576000" cy="576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49" name="Elipse 48"/>
          <p:cNvSpPr/>
          <p:nvPr/>
        </p:nvSpPr>
        <p:spPr>
          <a:xfrm>
            <a:off x="9154306" y="4097666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0" name="Elipse 49"/>
          <p:cNvSpPr/>
          <p:nvPr/>
        </p:nvSpPr>
        <p:spPr>
          <a:xfrm>
            <a:off x="10016460" y="4446922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1" name="Elipse 50"/>
          <p:cNvSpPr/>
          <p:nvPr/>
        </p:nvSpPr>
        <p:spPr>
          <a:xfrm>
            <a:off x="11025089" y="3227154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2" name="Elipse 51"/>
          <p:cNvSpPr/>
          <p:nvPr/>
        </p:nvSpPr>
        <p:spPr>
          <a:xfrm>
            <a:off x="10930622" y="4097666"/>
            <a:ext cx="576000" cy="576000"/>
          </a:xfrm>
          <a:prstGeom prst="ellipse">
            <a:avLst/>
          </a:prstGeom>
          <a:solidFill>
            <a:srgbClr val="CCDD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3" name="CuadroTexto 52"/>
          <p:cNvSpPr txBox="1"/>
          <p:nvPr/>
        </p:nvSpPr>
        <p:spPr>
          <a:xfrm>
            <a:off x="9971854" y="3463817"/>
            <a:ext cx="1019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800" b="1" dirty="0" smtClean="0">
                <a:solidFill>
                  <a:schemeClr val="bg1"/>
                </a:solidFill>
              </a:rPr>
              <a:t>83%</a:t>
            </a:r>
            <a:endParaRPr lang="es-PE" sz="2800" b="1" dirty="0">
              <a:solidFill>
                <a:schemeClr val="bg1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10432426" y="2591389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90%</a:t>
            </a:r>
            <a:endParaRPr lang="es-PE" sz="1600" b="1" dirty="0"/>
          </a:p>
        </p:txBody>
      </p:sp>
      <p:sp>
        <p:nvSpPr>
          <p:cNvPr id="55" name="CuadroTexto 54"/>
          <p:cNvSpPr txBox="1"/>
          <p:nvPr/>
        </p:nvSpPr>
        <p:spPr>
          <a:xfrm>
            <a:off x="10328889" y="2257571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1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10971104" y="3020359"/>
            <a:ext cx="7020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2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10882294" y="3860926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3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9921023" y="5001122"/>
            <a:ext cx="7483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4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9076718" y="3860926"/>
            <a:ext cx="723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5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8894658" y="3020359"/>
            <a:ext cx="730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6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9446518" y="2276233"/>
            <a:ext cx="689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00" dirty="0" smtClean="0">
                <a:latin typeface="Arial Narrow" panose="020B0606020202030204" pitchFamily="34" charset="0"/>
              </a:rPr>
              <a:t>Equipo 7</a:t>
            </a:r>
            <a:endParaRPr lang="es-PE" sz="1000" dirty="0">
              <a:latin typeface="Arial Narrow" panose="020B0606020202030204" pitchFamily="34" charset="0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11054146" y="3354102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80%</a:t>
            </a:r>
            <a:endParaRPr lang="es-PE" sz="1600" b="1" dirty="0"/>
          </a:p>
        </p:txBody>
      </p:sp>
      <p:sp>
        <p:nvSpPr>
          <p:cNvPr id="63" name="CuadroTexto 62"/>
          <p:cNvSpPr txBox="1"/>
          <p:nvPr/>
        </p:nvSpPr>
        <p:spPr>
          <a:xfrm>
            <a:off x="10975532" y="4224614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77%</a:t>
            </a:r>
            <a:endParaRPr lang="es-PE" sz="1600" b="1" dirty="0"/>
          </a:p>
        </p:txBody>
      </p:sp>
      <p:sp>
        <p:nvSpPr>
          <p:cNvPr id="64" name="CuadroTexto 63"/>
          <p:cNvSpPr txBox="1"/>
          <p:nvPr/>
        </p:nvSpPr>
        <p:spPr>
          <a:xfrm>
            <a:off x="10056966" y="4554127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75%</a:t>
            </a:r>
            <a:endParaRPr lang="es-PE" sz="1600" b="1" dirty="0"/>
          </a:p>
        </p:txBody>
      </p:sp>
      <p:sp>
        <p:nvSpPr>
          <p:cNvPr id="65" name="CuadroTexto 64"/>
          <p:cNvSpPr txBox="1"/>
          <p:nvPr/>
        </p:nvSpPr>
        <p:spPr>
          <a:xfrm>
            <a:off x="9162221" y="4224614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71%</a:t>
            </a:r>
            <a:endParaRPr lang="es-PE" sz="1600" b="1" dirty="0"/>
          </a:p>
        </p:txBody>
      </p:sp>
      <p:sp>
        <p:nvSpPr>
          <p:cNvPr id="66" name="CuadroTexto 65"/>
          <p:cNvSpPr txBox="1"/>
          <p:nvPr/>
        </p:nvSpPr>
        <p:spPr>
          <a:xfrm>
            <a:off x="9019322" y="3354102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64%</a:t>
            </a:r>
            <a:endParaRPr lang="es-PE" sz="1600" b="1" dirty="0"/>
          </a:p>
        </p:txBody>
      </p:sp>
      <p:sp>
        <p:nvSpPr>
          <p:cNvPr id="67" name="CuadroTexto 66"/>
          <p:cNvSpPr txBox="1"/>
          <p:nvPr/>
        </p:nvSpPr>
        <p:spPr>
          <a:xfrm>
            <a:off x="9531050" y="2610051"/>
            <a:ext cx="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smtClean="0"/>
              <a:t>85%</a:t>
            </a:r>
            <a:endParaRPr lang="es-PE" sz="1600" b="1" dirty="0"/>
          </a:p>
        </p:txBody>
      </p:sp>
    </p:spTree>
    <p:extLst>
      <p:ext uri="{BB962C8B-B14F-4D97-AF65-F5344CB8AC3E}">
        <p14:creationId xmlns:p14="http://schemas.microsoft.com/office/powerpoint/2010/main" val="36258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grpSp>
        <p:nvGrpSpPr>
          <p:cNvPr id="8" name="Grupo 7"/>
          <p:cNvGrpSpPr/>
          <p:nvPr/>
        </p:nvGrpSpPr>
        <p:grpSpPr>
          <a:xfrm>
            <a:off x="1262908" y="1210983"/>
            <a:ext cx="9927442" cy="4988564"/>
            <a:chOff x="552944" y="1699620"/>
            <a:chExt cx="9927442" cy="4988564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944" y="1699620"/>
              <a:ext cx="3960000" cy="2164198"/>
            </a:xfrm>
            <a:prstGeom prst="rect">
              <a:avLst/>
            </a:prstGeom>
          </p:spPr>
        </p:pic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944" y="4292322"/>
              <a:ext cx="3960000" cy="2164198"/>
            </a:xfrm>
            <a:prstGeom prst="rect">
              <a:avLst/>
            </a:prstGeom>
          </p:spPr>
        </p:pic>
        <p:pic>
          <p:nvPicPr>
            <p:cNvPr id="11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74" y="3115780"/>
              <a:ext cx="918140" cy="866135"/>
            </a:xfrm>
            <a:prstGeom prst="rect">
              <a:avLst/>
            </a:prstGeom>
          </p:spPr>
        </p:pic>
        <p:pic>
          <p:nvPicPr>
            <p:cNvPr id="12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874" y="5745955"/>
              <a:ext cx="918140" cy="86613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7492" y="1699620"/>
              <a:ext cx="3960000" cy="2164198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87492" y="4292322"/>
              <a:ext cx="3960000" cy="2164198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14598" y="5131684"/>
              <a:ext cx="1065788" cy="1556500"/>
            </a:xfrm>
            <a:prstGeom prst="rect">
              <a:avLst/>
            </a:prstGeom>
          </p:spPr>
        </p:pic>
        <p:pic>
          <p:nvPicPr>
            <p:cNvPr id="16" name="Picture 2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8422" y="3115780"/>
              <a:ext cx="918140" cy="866135"/>
            </a:xfrm>
            <a:prstGeom prst="rect">
              <a:avLst/>
            </a:prstGeom>
          </p:spPr>
        </p:pic>
      </p:grpSp>
      <p:sp>
        <p:nvSpPr>
          <p:cNvPr id="17" name="Rectángulo 16"/>
          <p:cNvSpPr/>
          <p:nvPr/>
        </p:nvSpPr>
        <p:spPr>
          <a:xfrm>
            <a:off x="6357258" y="3493278"/>
            <a:ext cx="5026731" cy="27062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69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Etapa de Formación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48" y="2223103"/>
            <a:ext cx="3960000" cy="165666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301" y="1948206"/>
            <a:ext cx="3960000" cy="2164198"/>
          </a:xfrm>
          <a:prstGeom prst="rect">
            <a:avLst/>
          </a:prstGeom>
        </p:spPr>
      </p:pic>
      <p:pic>
        <p:nvPicPr>
          <p:cNvPr id="6" name="Picture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701" y="3347292"/>
            <a:ext cx="918140" cy="866135"/>
          </a:xfrm>
          <a:prstGeom prst="rect">
            <a:avLst/>
          </a:prstGeom>
        </p:spPr>
      </p:pic>
      <p:pic>
        <p:nvPicPr>
          <p:cNvPr id="7" name="Picture 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11" y="3218818"/>
            <a:ext cx="918140" cy="86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t="24232" b="28336"/>
          <a:stretch/>
        </p:blipFill>
        <p:spPr>
          <a:xfrm>
            <a:off x="1" y="0"/>
            <a:ext cx="9235440" cy="68580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40672" y="1408457"/>
            <a:ext cx="63594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organización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son los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75133" y="4717314"/>
            <a:ext cx="6044390" cy="105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4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8800" dirty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s-CO" sz="88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ndividuo</a:t>
            </a:r>
          </a:p>
        </p:txBody>
      </p:sp>
      <p:sp>
        <p:nvSpPr>
          <p:cNvPr id="9" name="Rectángulo 8"/>
          <p:cNvSpPr/>
          <p:nvPr/>
        </p:nvSpPr>
        <p:spPr>
          <a:xfrm>
            <a:off x="678285" y="2841627"/>
            <a:ext cx="54841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combinado de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75133" y="561871"/>
            <a:ext cx="77762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7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logros</a:t>
            </a:r>
            <a:r>
              <a:rPr lang="es-CO" sz="6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 una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71580" y="2254582"/>
            <a:ext cx="74428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50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resultados</a:t>
            </a:r>
            <a:r>
              <a:rPr lang="es-CO" sz="4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del esfuerzo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2054581" y="3596438"/>
            <a:ext cx="187102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66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cada</a:t>
            </a:r>
            <a:endParaRPr lang="es-CO" sz="66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1720438" y="5884492"/>
            <a:ext cx="2281394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CO" sz="2500" dirty="0" err="1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Vince</a:t>
            </a:r>
            <a:r>
              <a:rPr lang="es-CO" sz="2500" dirty="0" smtClean="0">
                <a:solidFill>
                  <a:schemeClr val="bg1"/>
                </a:solidFill>
                <a:effectLst>
                  <a:outerShdw blurRad="76200" dist="38100" algn="l" rotWithShape="0">
                    <a:prstClr val="black">
                      <a:alpha val="94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Lombardi</a:t>
            </a:r>
            <a:endParaRPr lang="es-CO" sz="2500" dirty="0">
              <a:solidFill>
                <a:schemeClr val="bg1"/>
              </a:solidFill>
              <a:effectLst>
                <a:outerShdw blurRad="76200" dist="38100" algn="l" rotWithShape="0">
                  <a:prstClr val="black">
                    <a:alpha val="94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8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EQUIPO DE TRABAJO STEFANINI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EN EXPERIAN</a:t>
            </a:r>
            <a:endParaRPr lang="es-CO" dirty="0"/>
          </a:p>
        </p:txBody>
      </p:sp>
      <p:sp>
        <p:nvSpPr>
          <p:cNvPr id="5" name="Rectángulo 4"/>
          <p:cNvSpPr/>
          <p:nvPr/>
        </p:nvSpPr>
        <p:spPr>
          <a:xfrm>
            <a:off x="0" y="1099348"/>
            <a:ext cx="12192000" cy="50458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grpSp>
        <p:nvGrpSpPr>
          <p:cNvPr id="15" name="Grupo 14"/>
          <p:cNvGrpSpPr/>
          <p:nvPr/>
        </p:nvGrpSpPr>
        <p:grpSpPr>
          <a:xfrm>
            <a:off x="2676687" y="1322372"/>
            <a:ext cx="1850443" cy="2021154"/>
            <a:chOff x="950832" y="1636637"/>
            <a:chExt cx="1850443" cy="2021154"/>
          </a:xfrm>
        </p:grpSpPr>
        <p:sp>
          <p:nvSpPr>
            <p:cNvPr id="14" name="Elipse 13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17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sp>
        <p:nvSpPr>
          <p:cNvPr id="44" name="Llamada rectangular 43"/>
          <p:cNvSpPr/>
          <p:nvPr/>
        </p:nvSpPr>
        <p:spPr>
          <a:xfrm>
            <a:off x="2609390" y="3301382"/>
            <a:ext cx="1980000" cy="2232000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900"/>
              </a:lnSpc>
              <a:spcAft>
                <a:spcPts val="1200"/>
              </a:spcAft>
            </a:pPr>
            <a:endParaRPr lang="es-CO" sz="1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2655124" y="3861270"/>
            <a:ext cx="193426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Persona especializada en procesos, consultoría y transformación </a:t>
            </a: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ágil. </a:t>
            </a:r>
            <a:r>
              <a:rPr lang="es-C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Capaz de consolidar la visión estratégica hacia la mejora </a:t>
            </a:r>
            <a:r>
              <a:rPr lang="es-CO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continua de los procesos y equipos.</a:t>
            </a:r>
            <a:endParaRPr lang="es-CO" sz="1200" dirty="0">
              <a:solidFill>
                <a:schemeClr val="tx1">
                  <a:lumMod val="75000"/>
                  <a:lumOff val="2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2493972" y="3496259"/>
            <a:ext cx="1212191" cy="315023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AGILE COACH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329" y="1218239"/>
            <a:ext cx="1739391" cy="2319188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5864997" y="3369432"/>
            <a:ext cx="1615153" cy="579646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CÉLULA DELIVERY</a:t>
            </a:r>
          </a:p>
          <a:p>
            <a:pPr algn="ctr">
              <a:lnSpc>
                <a:spcPts val="1900"/>
              </a:lnSpc>
            </a:pPr>
            <a:r>
              <a:rPr lang="es-CO" sz="14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AGILE - DEVOPS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485808" y="3937085"/>
            <a:ext cx="2264899" cy="131061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s-CO"/>
            </a:defPPr>
            <a:lvl1pPr>
              <a:lnSpc>
                <a:spcPts val="1900"/>
              </a:lnSpc>
              <a:spcAft>
                <a:spcPts val="600"/>
              </a:spcAft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pPr algn="ctr"/>
            <a:r>
              <a:rPr lang="es-ES" dirty="0" smtClean="0"/>
              <a:t>Se realizará un  apoyo constante desde el área de Agile y DevOps de Stefanini para garantizar que se cumplan los objetivos planteados en la transformación ágil. </a:t>
            </a:r>
            <a:endParaRPr lang="en-US" dirty="0"/>
          </a:p>
        </p:txBody>
      </p:sp>
      <p:grpSp>
        <p:nvGrpSpPr>
          <p:cNvPr id="18" name="Grupo 17"/>
          <p:cNvGrpSpPr/>
          <p:nvPr/>
        </p:nvGrpSpPr>
        <p:grpSpPr>
          <a:xfrm>
            <a:off x="7936950" y="3183019"/>
            <a:ext cx="3610973" cy="982848"/>
            <a:chOff x="22578" y="4458779"/>
            <a:chExt cx="4581025" cy="1246880"/>
          </a:xfrm>
        </p:grpSpPr>
        <p:sp>
          <p:nvSpPr>
            <p:cNvPr id="19" name="TextBox 31"/>
            <p:cNvSpPr txBox="1"/>
            <p:nvPr/>
          </p:nvSpPr>
          <p:spPr>
            <a:xfrm>
              <a:off x="22578" y="5237110"/>
              <a:ext cx="199646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Métricas de Productividad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s-ES_tradnl" sz="900" b="1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  <a:ea typeface=""/>
                </a:rPr>
                <a:t>y Eficiencia</a:t>
              </a:r>
              <a:endParaRPr lang="es-ES_tradnl" sz="900" b="1" dirty="0">
                <a:solidFill>
                  <a:schemeClr val="accent6">
                    <a:lumMod val="50000"/>
                  </a:schemeClr>
                </a:solidFill>
                <a:latin typeface="Arial Narrow" panose="020B0606020202030204" pitchFamily="34" charset="0"/>
                <a:ea typeface=""/>
              </a:endParaRPr>
            </a:p>
          </p:txBody>
        </p:sp>
        <p:sp>
          <p:nvSpPr>
            <p:cNvPr id="20" name="TextBox 32"/>
            <p:cNvSpPr txBox="1"/>
            <p:nvPr/>
          </p:nvSpPr>
          <p:spPr>
            <a:xfrm>
              <a:off x="1958348" y="5237110"/>
              <a:ext cx="1317655" cy="292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Métricas de Valor</a:t>
              </a:r>
            </a:p>
          </p:txBody>
        </p:sp>
        <p:pic>
          <p:nvPicPr>
            <p:cNvPr id="21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094" y="4458779"/>
              <a:ext cx="726161" cy="72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Picture 5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786" y="4479530"/>
              <a:ext cx="715446" cy="7154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Picture 17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93477" y="4479380"/>
              <a:ext cx="837245" cy="8372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TextBox 32"/>
            <p:cNvSpPr txBox="1"/>
            <p:nvPr/>
          </p:nvSpPr>
          <p:spPr>
            <a:xfrm>
              <a:off x="3420595" y="5198154"/>
              <a:ext cx="1183008" cy="468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CO"/>
              </a:defPPr>
              <a:lvl1pPr algn="ctr" fontAlgn="auto">
                <a:spcBef>
                  <a:spcPts val="0"/>
                </a:spcBef>
                <a:spcAft>
                  <a:spcPts val="0"/>
                </a:spcAft>
                <a:defRPr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/>
                  <a:ea typeface=""/>
                </a:defRPr>
              </a:lvl1pPr>
            </a:lstStyle>
            <a:p>
              <a:r>
                <a:rPr lang="es-ES_tradnl" sz="900" dirty="0" smtClean="0">
                  <a:solidFill>
                    <a:schemeClr val="accent6">
                      <a:lumMod val="50000"/>
                    </a:schemeClr>
                  </a:solidFill>
                  <a:latin typeface="Arial Narrow" panose="020B0606020202030204" pitchFamily="34" charset="0"/>
                </a:rPr>
                <a:t>Calidad y mejora continua</a:t>
              </a:r>
            </a:p>
          </p:txBody>
        </p:sp>
      </p:grpSp>
      <p:sp>
        <p:nvSpPr>
          <p:cNvPr id="26" name="Rectángulo 25"/>
          <p:cNvSpPr/>
          <p:nvPr/>
        </p:nvSpPr>
        <p:spPr>
          <a:xfrm>
            <a:off x="9712495" y="2487765"/>
            <a:ext cx="1640995" cy="631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9130197" y="2990356"/>
            <a:ext cx="1640995" cy="6318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CuadroTexto 31"/>
          <p:cNvSpPr txBox="1"/>
          <p:nvPr/>
        </p:nvSpPr>
        <p:spPr>
          <a:xfrm>
            <a:off x="8766223" y="4306447"/>
            <a:ext cx="2277924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marL="95250" indent="-95250">
              <a:buFont typeface="Arial" panose="020B0604020202020204" pitchFamily="34" charset="0"/>
              <a:buChar char="•"/>
              <a:defRPr sz="1400">
                <a:solidFill>
                  <a:prstClr val="black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es-PE" sz="1000" dirty="0" smtClean="0"/>
              <a:t>Reuniones de equipo transformación ágil.</a:t>
            </a:r>
          </a:p>
          <a:p>
            <a:r>
              <a:rPr lang="es-PE" sz="1000" dirty="0" smtClean="0"/>
              <a:t>Monitoreo resultado</a:t>
            </a:r>
          </a:p>
          <a:p>
            <a:r>
              <a:rPr lang="es-PE" sz="1000" dirty="0" smtClean="0"/>
              <a:t>Enfoque en mejora continua.</a:t>
            </a:r>
            <a:endParaRPr lang="es-PE" sz="1000" dirty="0"/>
          </a:p>
        </p:txBody>
      </p:sp>
    </p:spTree>
    <p:extLst>
      <p:ext uri="{BB962C8B-B14F-4D97-AF65-F5344CB8AC3E}">
        <p14:creationId xmlns:p14="http://schemas.microsoft.com/office/powerpoint/2010/main" val="40723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Súper Poder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5299" r="10493" b="4271"/>
          <a:stretch/>
        </p:blipFill>
        <p:spPr>
          <a:xfrm>
            <a:off x="1749504" y="1122912"/>
            <a:ext cx="7888766" cy="55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8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29113" y="2814638"/>
            <a:ext cx="3111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PARA QUE?</a:t>
            </a:r>
            <a:endParaRPr lang="es-CO" sz="4800" b="1" dirty="0"/>
          </a:p>
        </p:txBody>
      </p:sp>
    </p:spTree>
    <p:extLst>
      <p:ext uri="{BB962C8B-B14F-4D97-AF65-F5344CB8AC3E}">
        <p14:creationId xmlns:p14="http://schemas.microsoft.com/office/powerpoint/2010/main" val="7621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ángulo 155"/>
          <p:cNvSpPr/>
          <p:nvPr/>
        </p:nvSpPr>
        <p:spPr>
          <a:xfrm>
            <a:off x="6033648" y="3532783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4</a:t>
            </a:r>
            <a:endParaRPr lang="es-PE" sz="1100" dirty="0"/>
          </a:p>
        </p:txBody>
      </p:sp>
      <p:sp>
        <p:nvSpPr>
          <p:cNvPr id="155" name="Rectángulo 154"/>
          <p:cNvSpPr/>
          <p:nvPr/>
        </p:nvSpPr>
        <p:spPr>
          <a:xfrm>
            <a:off x="5253717" y="3532783"/>
            <a:ext cx="746757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3</a:t>
            </a:r>
            <a:endParaRPr lang="es-PE" sz="11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PLAN DE TRABAJO</a:t>
            </a:r>
            <a:br>
              <a:rPr lang="es-CO" dirty="0" smtClean="0"/>
            </a:br>
            <a:r>
              <a:rPr lang="es-CO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CO" dirty="0" smtClean="0">
                <a:solidFill>
                  <a:schemeClr val="accent5">
                    <a:lumMod val="75000"/>
                  </a:schemeClr>
                </a:solidFill>
              </a:rPr>
              <a:t> POR FASES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1" name="CuadroTexto 110"/>
          <p:cNvSpPr txBox="1"/>
          <p:nvPr/>
        </p:nvSpPr>
        <p:spPr>
          <a:xfrm>
            <a:off x="26542" y="4044395"/>
            <a:ext cx="2219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smtClean="0"/>
              <a:t>Las actividades del coach de transformación se dividen en:</a:t>
            </a:r>
          </a:p>
          <a:p>
            <a:pPr algn="ctr"/>
            <a:r>
              <a:rPr lang="es-PE" sz="3600" b="1" dirty="0" smtClean="0"/>
              <a:t>7ciclos</a:t>
            </a:r>
            <a:endParaRPr lang="es-PE" b="1" dirty="0" smtClean="0"/>
          </a:p>
        </p:txBody>
      </p:sp>
      <p:sp>
        <p:nvSpPr>
          <p:cNvPr id="112" name="CuadroTexto 111"/>
          <p:cNvSpPr txBox="1"/>
          <p:nvPr/>
        </p:nvSpPr>
        <p:spPr>
          <a:xfrm>
            <a:off x="3527501" y="5442334"/>
            <a:ext cx="3121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PE" sz="2000" dirty="0" smtClean="0"/>
              <a:t>Llevar al equipo</a:t>
            </a:r>
          </a:p>
          <a:p>
            <a:pPr algn="r"/>
            <a:r>
              <a:rPr lang="es-PE" sz="2000" dirty="0" smtClean="0"/>
              <a:t>Llevar el conocimiento</a:t>
            </a:r>
          </a:p>
          <a:p>
            <a:pPr algn="r"/>
            <a:r>
              <a:rPr lang="es-PE" sz="2000" dirty="0" smtClean="0"/>
              <a:t>Llevar </a:t>
            </a:r>
            <a:r>
              <a:rPr lang="es-PE" sz="2000" dirty="0"/>
              <a:t>los </a:t>
            </a:r>
            <a:r>
              <a:rPr lang="es-PE" sz="2000" dirty="0" smtClean="0"/>
              <a:t>resultados</a:t>
            </a:r>
            <a:endParaRPr lang="es-PE" sz="2000" dirty="0"/>
          </a:p>
        </p:txBody>
      </p:sp>
      <p:sp>
        <p:nvSpPr>
          <p:cNvPr id="113" name="CuadroTexto 112"/>
          <p:cNvSpPr txBox="1"/>
          <p:nvPr/>
        </p:nvSpPr>
        <p:spPr>
          <a:xfrm>
            <a:off x="8682205" y="5257668"/>
            <a:ext cx="2511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3600" b="1" dirty="0" smtClean="0"/>
              <a:t>Al siguiente nivel</a:t>
            </a:r>
            <a:endParaRPr lang="es-PE" sz="3600" b="1" dirty="0"/>
          </a:p>
        </p:txBody>
      </p:sp>
      <p:sp>
        <p:nvSpPr>
          <p:cNvPr id="114" name="Cheurón 113"/>
          <p:cNvSpPr/>
          <p:nvPr/>
        </p:nvSpPr>
        <p:spPr>
          <a:xfrm>
            <a:off x="6770055" y="5345268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5" name="Cheurón 114"/>
          <p:cNvSpPr/>
          <p:nvPr/>
        </p:nvSpPr>
        <p:spPr>
          <a:xfrm>
            <a:off x="7252188" y="5345268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16" name="Cheurón 115"/>
          <p:cNvSpPr/>
          <p:nvPr/>
        </p:nvSpPr>
        <p:spPr>
          <a:xfrm>
            <a:off x="7713196" y="5338523"/>
            <a:ext cx="706095" cy="901022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grpSp>
        <p:nvGrpSpPr>
          <p:cNvPr id="117" name="Grupo 116"/>
          <p:cNvGrpSpPr/>
          <p:nvPr/>
        </p:nvGrpSpPr>
        <p:grpSpPr>
          <a:xfrm>
            <a:off x="3189674" y="1423844"/>
            <a:ext cx="6038043" cy="3538069"/>
            <a:chOff x="2815405" y="1009687"/>
            <a:chExt cx="5593758" cy="3277737"/>
          </a:xfrm>
        </p:grpSpPr>
        <p:sp>
          <p:nvSpPr>
            <p:cNvPr id="118" name="Pentágono 117"/>
            <p:cNvSpPr/>
            <p:nvPr/>
          </p:nvSpPr>
          <p:spPr>
            <a:xfrm>
              <a:off x="3245329" y="2413231"/>
              <a:ext cx="5163834" cy="228010"/>
            </a:xfrm>
            <a:prstGeom prst="homePlat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>
                  <a:latin typeface="Dosis" panose="02010703020202060003" pitchFamily="2" charset="0"/>
                </a:rPr>
                <a:t>COACHING</a:t>
              </a:r>
              <a:endParaRPr lang="es-PE" sz="1600" dirty="0">
                <a:latin typeface="Dosis" panose="02010703020202060003" pitchFamily="2" charset="0"/>
              </a:endParaRPr>
            </a:p>
          </p:txBody>
        </p:sp>
        <p:sp>
          <p:nvSpPr>
            <p:cNvPr id="119" name="Pentágono 118"/>
            <p:cNvSpPr/>
            <p:nvPr/>
          </p:nvSpPr>
          <p:spPr>
            <a:xfrm>
              <a:off x="3245329" y="2691751"/>
              <a:ext cx="5158286" cy="218242"/>
            </a:xfrm>
            <a:prstGeom prst="homePlat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600" dirty="0" smtClean="0">
                  <a:latin typeface="Dosis" panose="02010703020202060003" pitchFamily="2" charset="0"/>
                </a:rPr>
                <a:t>CAPACITACIONES</a:t>
              </a:r>
              <a:endParaRPr lang="es-PE" sz="1600" dirty="0">
                <a:latin typeface="Dosis" panose="02010703020202060003" pitchFamily="2" charset="0"/>
              </a:endParaRPr>
            </a:p>
          </p:txBody>
        </p:sp>
        <p:sp>
          <p:nvSpPr>
            <p:cNvPr id="121" name="Pentágono 120"/>
            <p:cNvSpPr/>
            <p:nvPr/>
          </p:nvSpPr>
          <p:spPr>
            <a:xfrm>
              <a:off x="3245330" y="1848294"/>
              <a:ext cx="682506" cy="251756"/>
            </a:xfrm>
            <a:prstGeom prst="homePlate">
              <a:avLst/>
            </a:prstGeom>
            <a:solidFill>
              <a:srgbClr val="CCDD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 smtClean="0">
                  <a:latin typeface="Dosis" panose="02010703020202060003" pitchFamily="2" charset="0"/>
                </a:rPr>
                <a:t>INMERSIÓN</a:t>
              </a:r>
              <a:endParaRPr lang="es-PE" sz="800" dirty="0">
                <a:latin typeface="Dosis" panose="02010703020202060003" pitchFamily="2" charset="0"/>
              </a:endParaRPr>
            </a:p>
          </p:txBody>
        </p:sp>
        <p:sp>
          <p:nvSpPr>
            <p:cNvPr id="122" name="Rectángulo 121"/>
            <p:cNvSpPr/>
            <p:nvPr/>
          </p:nvSpPr>
          <p:spPr>
            <a:xfrm>
              <a:off x="3233323" y="2952770"/>
              <a:ext cx="691810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dirty="0" smtClean="0"/>
                <a:t>SPRINT</a:t>
              </a:r>
              <a:r>
                <a:rPr lang="es-PE" sz="1200" dirty="0" smtClean="0"/>
                <a:t> 1</a:t>
              </a:r>
              <a:endParaRPr lang="es-PE" sz="1200" dirty="0"/>
            </a:p>
          </p:txBody>
        </p:sp>
        <p:sp>
          <p:nvSpPr>
            <p:cNvPr id="123" name="Rectángulo 122"/>
            <p:cNvSpPr/>
            <p:nvPr/>
          </p:nvSpPr>
          <p:spPr>
            <a:xfrm>
              <a:off x="3955866" y="2952770"/>
              <a:ext cx="708748" cy="324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1100" dirty="0" smtClean="0"/>
                <a:t>SPRINT 2</a:t>
              </a:r>
              <a:endParaRPr lang="es-PE" sz="1100" dirty="0"/>
            </a:p>
          </p:txBody>
        </p:sp>
        <p:cxnSp>
          <p:nvCxnSpPr>
            <p:cNvPr id="125" name="Conector recto 124"/>
            <p:cNvCxnSpPr/>
            <p:nvPr/>
          </p:nvCxnSpPr>
          <p:spPr>
            <a:xfrm>
              <a:off x="4696094" y="1818449"/>
              <a:ext cx="0" cy="14492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>
              <a:endCxn id="180" idx="2"/>
            </p:cNvCxnSpPr>
            <p:nvPr/>
          </p:nvCxnSpPr>
          <p:spPr>
            <a:xfrm flipV="1">
              <a:off x="3277882" y="3312460"/>
              <a:ext cx="5040243" cy="2490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CuadroTexto 133"/>
            <p:cNvSpPr txBox="1"/>
            <p:nvPr/>
          </p:nvSpPr>
          <p:spPr>
            <a:xfrm>
              <a:off x="3661395" y="3374721"/>
              <a:ext cx="839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200" dirty="0" smtClean="0"/>
                <a:t>Mes 1</a:t>
              </a:r>
              <a:endParaRPr lang="es-PE" sz="1200" dirty="0"/>
            </a:p>
          </p:txBody>
        </p:sp>
        <p:sp>
          <p:nvSpPr>
            <p:cNvPr id="135" name="CuadroTexto 134"/>
            <p:cNvSpPr txBox="1"/>
            <p:nvPr/>
          </p:nvSpPr>
          <p:spPr>
            <a:xfrm>
              <a:off x="4421992" y="3371667"/>
              <a:ext cx="83901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PE" sz="1200" dirty="0" smtClean="0"/>
                <a:t>Mes 2</a:t>
              </a:r>
              <a:endParaRPr lang="es-PE" sz="1200" dirty="0"/>
            </a:p>
          </p:txBody>
        </p:sp>
        <p:grpSp>
          <p:nvGrpSpPr>
            <p:cNvPr id="137" name="Grupo 136"/>
            <p:cNvGrpSpPr/>
            <p:nvPr/>
          </p:nvGrpSpPr>
          <p:grpSpPr>
            <a:xfrm>
              <a:off x="6625617" y="3855417"/>
              <a:ext cx="931778" cy="432007"/>
              <a:chOff x="10345172" y="3893846"/>
              <a:chExt cx="931778" cy="476594"/>
            </a:xfrm>
          </p:grpSpPr>
          <p:pic>
            <p:nvPicPr>
              <p:cNvPr id="140" name="Imagem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081" t="78770" r="18069" b="11352"/>
              <a:stretch/>
            </p:blipFill>
            <p:spPr>
              <a:xfrm>
                <a:off x="10476865" y="3956875"/>
                <a:ext cx="234015" cy="228687"/>
              </a:xfrm>
              <a:prstGeom prst="rect">
                <a:avLst/>
              </a:prstGeom>
            </p:spPr>
          </p:pic>
          <p:pic>
            <p:nvPicPr>
              <p:cNvPr id="142" name="Imagem 1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07" t="6751" r="83354" b="81904"/>
              <a:stretch/>
            </p:blipFill>
            <p:spPr>
              <a:xfrm>
                <a:off x="10737690" y="3893846"/>
                <a:ext cx="350250" cy="291359"/>
              </a:xfrm>
              <a:prstGeom prst="rect">
                <a:avLst/>
              </a:prstGeom>
            </p:spPr>
          </p:pic>
          <p:sp>
            <p:nvSpPr>
              <p:cNvPr id="146" name="CuadroTexto 145"/>
              <p:cNvSpPr txBox="1"/>
              <p:nvPr/>
            </p:nvSpPr>
            <p:spPr>
              <a:xfrm>
                <a:off x="10748883" y="4172941"/>
                <a:ext cx="528067" cy="18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600" dirty="0" smtClean="0"/>
                  <a:t>REPORTES</a:t>
                </a:r>
                <a:endParaRPr lang="es-PE" sz="600" dirty="0"/>
              </a:p>
            </p:txBody>
          </p:sp>
          <p:sp>
            <p:nvSpPr>
              <p:cNvPr id="147" name="CuadroTexto 146"/>
              <p:cNvSpPr txBox="1"/>
              <p:nvPr/>
            </p:nvSpPr>
            <p:spPr>
              <a:xfrm>
                <a:off x="10345172" y="4181705"/>
                <a:ext cx="550749" cy="188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PE" sz="600" dirty="0" smtClean="0"/>
                  <a:t>MÉTRICAS</a:t>
                </a:r>
                <a:endParaRPr lang="es-PE" sz="600" dirty="0"/>
              </a:p>
            </p:txBody>
          </p:sp>
        </p:grpSp>
        <p:pic>
          <p:nvPicPr>
            <p:cNvPr id="138" name="Imagen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5405" y="1009687"/>
              <a:ext cx="1983512" cy="704007"/>
            </a:xfrm>
            <a:prstGeom prst="rect">
              <a:avLst/>
            </a:prstGeom>
          </p:spPr>
        </p:pic>
        <p:sp>
          <p:nvSpPr>
            <p:cNvPr id="139" name="Pentágono 138"/>
            <p:cNvSpPr/>
            <p:nvPr/>
          </p:nvSpPr>
          <p:spPr>
            <a:xfrm>
              <a:off x="3240980" y="2139184"/>
              <a:ext cx="686857" cy="239861"/>
            </a:xfrm>
            <a:prstGeom prst="homePlate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sz="800" dirty="0" smtClean="0">
                  <a:latin typeface="Dosis" panose="02010703020202060003" pitchFamily="2" charset="0"/>
                </a:rPr>
                <a:t>PLANNING</a:t>
              </a:r>
              <a:endParaRPr lang="es-PE" sz="900" dirty="0">
                <a:latin typeface="Dosis" panose="02010703020202060003" pitchFamily="2" charset="0"/>
              </a:endParaRPr>
            </a:p>
          </p:txBody>
        </p:sp>
        <p:sp>
          <p:nvSpPr>
            <p:cNvPr id="131" name="Elipse 130"/>
            <p:cNvSpPr/>
            <p:nvPr/>
          </p:nvSpPr>
          <p:spPr>
            <a:xfrm>
              <a:off x="4605059" y="3243541"/>
              <a:ext cx="182777" cy="18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cxnSp>
        <p:nvCxnSpPr>
          <p:cNvPr id="157" name="Conector recto 156"/>
          <p:cNvCxnSpPr/>
          <p:nvPr/>
        </p:nvCxnSpPr>
        <p:spPr>
          <a:xfrm>
            <a:off x="4401467" y="2280426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Elipse 157"/>
          <p:cNvSpPr/>
          <p:nvPr/>
        </p:nvSpPr>
        <p:spPr>
          <a:xfrm>
            <a:off x="4303202" y="3818705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59" name="Conector recto 158"/>
          <p:cNvCxnSpPr/>
          <p:nvPr/>
        </p:nvCxnSpPr>
        <p:spPr>
          <a:xfrm>
            <a:off x="6020274" y="2264690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Elipse 159"/>
          <p:cNvSpPr/>
          <p:nvPr/>
        </p:nvSpPr>
        <p:spPr>
          <a:xfrm>
            <a:off x="5922009" y="3802969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61" name="Conector recto 160"/>
          <p:cNvCxnSpPr/>
          <p:nvPr/>
        </p:nvCxnSpPr>
        <p:spPr>
          <a:xfrm>
            <a:off x="6804692" y="2274854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ángulo 162"/>
          <p:cNvSpPr/>
          <p:nvPr/>
        </p:nvSpPr>
        <p:spPr>
          <a:xfrm>
            <a:off x="7648056" y="3517323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6</a:t>
            </a:r>
            <a:endParaRPr lang="es-PE" sz="1100" dirty="0"/>
          </a:p>
        </p:txBody>
      </p:sp>
      <p:sp>
        <p:nvSpPr>
          <p:cNvPr id="164" name="Rectángulo 163"/>
          <p:cNvSpPr/>
          <p:nvPr/>
        </p:nvSpPr>
        <p:spPr>
          <a:xfrm>
            <a:off x="6840829" y="3517323"/>
            <a:ext cx="746757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5</a:t>
            </a:r>
            <a:endParaRPr lang="es-PE" sz="1100" dirty="0"/>
          </a:p>
        </p:txBody>
      </p:sp>
      <p:cxnSp>
        <p:nvCxnSpPr>
          <p:cNvPr id="165" name="Conector recto 164"/>
          <p:cNvCxnSpPr/>
          <p:nvPr/>
        </p:nvCxnSpPr>
        <p:spPr>
          <a:xfrm>
            <a:off x="7614882" y="2288301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Elipse 165"/>
          <p:cNvSpPr/>
          <p:nvPr/>
        </p:nvSpPr>
        <p:spPr>
          <a:xfrm>
            <a:off x="7516617" y="3826580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cxnSp>
        <p:nvCxnSpPr>
          <p:cNvPr id="167" name="Conector recto 166"/>
          <p:cNvCxnSpPr/>
          <p:nvPr/>
        </p:nvCxnSpPr>
        <p:spPr>
          <a:xfrm>
            <a:off x="8434508" y="2285400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ángulo 177"/>
          <p:cNvSpPr/>
          <p:nvPr/>
        </p:nvSpPr>
        <p:spPr>
          <a:xfrm>
            <a:off x="8456684" y="3521256"/>
            <a:ext cx="765040" cy="3497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100" dirty="0" smtClean="0"/>
              <a:t>SPRINT 7</a:t>
            </a:r>
            <a:endParaRPr lang="es-PE" sz="1100" dirty="0"/>
          </a:p>
        </p:txBody>
      </p:sp>
      <p:cxnSp>
        <p:nvCxnSpPr>
          <p:cNvPr id="179" name="Conector recto 178"/>
          <p:cNvCxnSpPr/>
          <p:nvPr/>
        </p:nvCxnSpPr>
        <p:spPr>
          <a:xfrm>
            <a:off x="9227713" y="2263327"/>
            <a:ext cx="0" cy="1564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Elipse 167"/>
          <p:cNvSpPr/>
          <p:nvPr/>
        </p:nvSpPr>
        <p:spPr>
          <a:xfrm>
            <a:off x="8336243" y="3823679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0" name="Elipse 179"/>
          <p:cNvSpPr/>
          <p:nvPr/>
        </p:nvSpPr>
        <p:spPr>
          <a:xfrm>
            <a:off x="9129448" y="3812364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7" name="CuadroTexto 186"/>
          <p:cNvSpPr txBox="1"/>
          <p:nvPr/>
        </p:nvSpPr>
        <p:spPr>
          <a:xfrm>
            <a:off x="5729934" y="3966955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3</a:t>
            </a:r>
            <a:endParaRPr lang="es-PE" sz="1200" dirty="0"/>
          </a:p>
        </p:txBody>
      </p:sp>
      <p:sp>
        <p:nvSpPr>
          <p:cNvPr id="188" name="CuadroTexto 187"/>
          <p:cNvSpPr txBox="1"/>
          <p:nvPr/>
        </p:nvSpPr>
        <p:spPr>
          <a:xfrm>
            <a:off x="6497811" y="3968821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4</a:t>
            </a:r>
            <a:endParaRPr lang="es-PE" sz="1200" dirty="0"/>
          </a:p>
        </p:txBody>
      </p:sp>
      <p:sp>
        <p:nvSpPr>
          <p:cNvPr id="189" name="CuadroTexto 188"/>
          <p:cNvSpPr txBox="1"/>
          <p:nvPr/>
        </p:nvSpPr>
        <p:spPr>
          <a:xfrm>
            <a:off x="7319811" y="3963224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5</a:t>
            </a:r>
            <a:endParaRPr lang="es-PE" sz="1200" dirty="0"/>
          </a:p>
        </p:txBody>
      </p:sp>
      <p:sp>
        <p:nvSpPr>
          <p:cNvPr id="190" name="CuadroTexto 189"/>
          <p:cNvSpPr txBox="1"/>
          <p:nvPr/>
        </p:nvSpPr>
        <p:spPr>
          <a:xfrm>
            <a:off x="8138539" y="3964408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6</a:t>
            </a:r>
            <a:endParaRPr lang="es-PE" sz="1200" dirty="0"/>
          </a:p>
        </p:txBody>
      </p:sp>
      <p:sp>
        <p:nvSpPr>
          <p:cNvPr id="191" name="CuadroTexto 190"/>
          <p:cNvSpPr txBox="1"/>
          <p:nvPr/>
        </p:nvSpPr>
        <p:spPr>
          <a:xfrm>
            <a:off x="8960524" y="3952974"/>
            <a:ext cx="905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smtClean="0"/>
              <a:t>Mes 7</a:t>
            </a:r>
            <a:endParaRPr lang="es-PE" sz="1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8123670" y="4505710"/>
            <a:ext cx="1841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Todos los sprint</a:t>
            </a:r>
            <a:endParaRPr lang="en-US" dirty="0"/>
          </a:p>
        </p:txBody>
      </p:sp>
      <p:sp>
        <p:nvSpPr>
          <p:cNvPr id="90" name="Pentágono 89"/>
          <p:cNvSpPr/>
          <p:nvPr/>
        </p:nvSpPr>
        <p:spPr>
          <a:xfrm>
            <a:off x="6831121" y="2307038"/>
            <a:ext cx="2391166" cy="264862"/>
          </a:xfrm>
          <a:prstGeom prst="homePlat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200" dirty="0" smtClean="0">
                <a:latin typeface="Dosis" panose="02010703020202060003" pitchFamily="2" charset="0"/>
              </a:rPr>
              <a:t>MANTENIMIENTO</a:t>
            </a:r>
            <a:endParaRPr lang="es-PE" sz="1200" dirty="0">
              <a:latin typeface="Dosis" panose="02010703020202060003" pitchFamily="2" charset="0"/>
            </a:endParaRPr>
          </a:p>
        </p:txBody>
      </p:sp>
      <p:sp>
        <p:nvSpPr>
          <p:cNvPr id="162" name="Elipse 161"/>
          <p:cNvSpPr/>
          <p:nvPr/>
        </p:nvSpPr>
        <p:spPr>
          <a:xfrm>
            <a:off x="6706427" y="3813133"/>
            <a:ext cx="197294" cy="194296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863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3342745" y="949724"/>
            <a:ext cx="8668506" cy="5551227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Equipo </a:t>
            </a:r>
            <a:r>
              <a:rPr lang="es-CO" dirty="0" smtClean="0"/>
              <a:t>Núcleo Transformación Agile</a:t>
            </a:r>
            <a:endParaRPr lang="es-CO" dirty="0"/>
          </a:p>
        </p:txBody>
      </p:sp>
      <p:grpSp>
        <p:nvGrpSpPr>
          <p:cNvPr id="4" name="Grupo 3"/>
          <p:cNvGrpSpPr/>
          <p:nvPr/>
        </p:nvGrpSpPr>
        <p:grpSpPr>
          <a:xfrm>
            <a:off x="1730693" y="2483801"/>
            <a:ext cx="1255208" cy="1286341"/>
            <a:chOff x="950832" y="1636637"/>
            <a:chExt cx="1850443" cy="2021154"/>
          </a:xfrm>
        </p:grpSpPr>
        <p:sp>
          <p:nvSpPr>
            <p:cNvPr id="5" name="Elipse 4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5" y="1982272"/>
            <a:ext cx="1427869" cy="1903825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3735780" y="984789"/>
            <a:ext cx="4013544" cy="1813765"/>
            <a:chOff x="3735780" y="984789"/>
            <a:chExt cx="4013544" cy="1813765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5780" y="996982"/>
              <a:ext cx="1025932" cy="1801572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0425" y="984789"/>
              <a:ext cx="1024487" cy="1568973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6001538" y="1506545"/>
              <a:ext cx="1747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Erica Hidalgo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Andrés Marín</a:t>
              </a:r>
              <a:endParaRPr lang="es-CO" dirty="0"/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035037" y="1137213"/>
              <a:ext cx="11060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/>
                <a:t>Sponsor: </a:t>
              </a:r>
              <a:endParaRPr lang="es-CO" dirty="0"/>
            </a:p>
          </p:txBody>
        </p:sp>
      </p:grpSp>
      <p:sp>
        <p:nvSpPr>
          <p:cNvPr id="19" name="Rectángulo 18"/>
          <p:cNvSpPr/>
          <p:nvPr/>
        </p:nvSpPr>
        <p:spPr>
          <a:xfrm>
            <a:off x="826421" y="4002053"/>
            <a:ext cx="1106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 smtClean="0"/>
              <a:t>Coach 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720888" y="4310523"/>
            <a:ext cx="2091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Rene 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smtClean="0"/>
              <a:t>Marcela Vergara </a:t>
            </a:r>
            <a:endParaRPr lang="es-CO" dirty="0"/>
          </a:p>
        </p:txBody>
      </p:sp>
      <p:grpSp>
        <p:nvGrpSpPr>
          <p:cNvPr id="11" name="Grupo 10"/>
          <p:cNvGrpSpPr/>
          <p:nvPr/>
        </p:nvGrpSpPr>
        <p:grpSpPr>
          <a:xfrm>
            <a:off x="6348446" y="3271059"/>
            <a:ext cx="4371507" cy="3105812"/>
            <a:chOff x="5946266" y="3379604"/>
            <a:chExt cx="4371507" cy="3105812"/>
          </a:xfrm>
        </p:grpSpPr>
        <p:sp>
          <p:nvSpPr>
            <p:cNvPr id="13" name="CuadroTexto 12"/>
            <p:cNvSpPr txBox="1"/>
            <p:nvPr/>
          </p:nvSpPr>
          <p:spPr>
            <a:xfrm>
              <a:off x="5946266" y="5285087"/>
              <a:ext cx="23739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Andrés Castelblanco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Yim Ángel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Sandra Velandia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Yohana Cano</a:t>
              </a:r>
              <a:endParaRPr lang="es-CO" dirty="0"/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6181973" y="4949169"/>
              <a:ext cx="17398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/>
                <a:t>PM: </a:t>
              </a:r>
              <a:endParaRPr lang="es-CO" dirty="0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8465919" y="4943445"/>
              <a:ext cx="1828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 smtClean="0"/>
                <a:t>Lideres Técnicos </a:t>
              </a:r>
              <a:endParaRPr lang="es-CO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8465919" y="5353117"/>
              <a:ext cx="1851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Juan Granados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 smtClean="0"/>
                <a:t>Carlos </a:t>
              </a:r>
              <a:r>
                <a:rPr lang="es-CO" dirty="0" smtClean="0"/>
                <a:t>Pedroza</a:t>
              </a:r>
              <a:endParaRPr lang="es-CO" dirty="0" smtClean="0"/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6882834" y="3379604"/>
              <a:ext cx="2720325" cy="1359298"/>
              <a:chOff x="7282041" y="3577344"/>
              <a:chExt cx="2720325" cy="1359298"/>
            </a:xfrm>
          </p:grpSpPr>
          <p:pic>
            <p:nvPicPr>
              <p:cNvPr id="22" name="Imagem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5677" y="3615106"/>
                <a:ext cx="1017987" cy="1009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Imagem 14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3388" y="3577344"/>
                <a:ext cx="1017987" cy="101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m 17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9137" y="3927588"/>
                <a:ext cx="1009054" cy="1009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Imagem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2041" y="3894282"/>
                <a:ext cx="1017987" cy="101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Imagem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4379" y="3925450"/>
                <a:ext cx="1017987" cy="1009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" name="Grupo 9"/>
          <p:cNvGrpSpPr/>
          <p:nvPr/>
        </p:nvGrpSpPr>
        <p:grpSpPr>
          <a:xfrm>
            <a:off x="4136358" y="2838156"/>
            <a:ext cx="2076236" cy="2362041"/>
            <a:chOff x="3477984" y="2684790"/>
            <a:chExt cx="2076236" cy="2362041"/>
          </a:xfrm>
        </p:grpSpPr>
        <p:pic>
          <p:nvPicPr>
            <p:cNvPr id="12" name="Imagem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2389" y="2684790"/>
              <a:ext cx="1469338" cy="1670303"/>
            </a:xfrm>
            <a:prstGeom prst="rect">
              <a:avLst/>
            </a:prstGeom>
          </p:spPr>
        </p:pic>
        <p:sp>
          <p:nvSpPr>
            <p:cNvPr id="28" name="Rectángulo 27"/>
            <p:cNvSpPr/>
            <p:nvPr/>
          </p:nvSpPr>
          <p:spPr>
            <a:xfrm>
              <a:off x="3477984" y="4309672"/>
              <a:ext cx="2076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 smtClean="0"/>
                <a:t>PMO CONTROLLER: </a:t>
              </a:r>
              <a:endParaRPr lang="es-CO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3477985" y="4677499"/>
              <a:ext cx="1903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Sandra Hernandez</a:t>
              </a:r>
              <a:endParaRPr lang="es-CO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767257" y="1351179"/>
            <a:ext cx="2527423" cy="1795800"/>
            <a:chOff x="9531397" y="1929538"/>
            <a:chExt cx="2527423" cy="1795800"/>
          </a:xfrm>
        </p:grpSpPr>
        <p:pic>
          <p:nvPicPr>
            <p:cNvPr id="32" name="Imagem 2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00" y="1929538"/>
              <a:ext cx="801828" cy="801828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9531397" y="1929538"/>
              <a:ext cx="2527423" cy="1795800"/>
              <a:chOff x="9531397" y="1929538"/>
              <a:chExt cx="2527423" cy="1795800"/>
            </a:xfrm>
          </p:grpSpPr>
          <p:pic>
            <p:nvPicPr>
              <p:cNvPr id="31" name="Imagem 17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316" y="1929538"/>
                <a:ext cx="807895" cy="800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9531397" y="2802008"/>
                <a:ext cx="252742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 smtClean="0"/>
                  <a:t>Diego Fernández (QA)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 smtClean="0"/>
                  <a:t>Santiago Zapata </a:t>
                </a:r>
              </a:p>
              <a:p>
                <a:r>
                  <a:rPr lang="es-CO" dirty="0" smtClean="0"/>
                  <a:t>     (Desarrollo)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9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Funcionamiento del Núcleo Transformación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7886" y="1569520"/>
            <a:ext cx="11700000" cy="3302926"/>
          </a:xfrm>
        </p:spPr>
        <p:txBody>
          <a:bodyPr/>
          <a:lstStyle/>
          <a:p>
            <a:r>
              <a:rPr lang="es-CO" dirty="0" smtClean="0"/>
              <a:t>Fechas </a:t>
            </a:r>
            <a:r>
              <a:rPr lang="es-CO" dirty="0" smtClean="0"/>
              <a:t>Reuniones</a:t>
            </a:r>
          </a:p>
          <a:p>
            <a:r>
              <a:rPr lang="es-CO" dirty="0" smtClean="0"/>
              <a:t>Funciones</a:t>
            </a:r>
          </a:p>
          <a:p>
            <a:r>
              <a:rPr lang="es-CO" dirty="0" smtClean="0"/>
              <a:t>Priorización</a:t>
            </a:r>
          </a:p>
          <a:p>
            <a:r>
              <a:rPr lang="es-CO" dirty="0" smtClean="0"/>
              <a:t>Entregables</a:t>
            </a:r>
          </a:p>
          <a:p>
            <a:r>
              <a:rPr lang="es-CO" dirty="0" smtClean="0"/>
              <a:t>Feedback de los Equipos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2640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Equipos Priorizados</a:t>
            </a:r>
            <a:endParaRPr lang="es-CO" dirty="0"/>
          </a:p>
        </p:txBody>
      </p:sp>
      <p:pic>
        <p:nvPicPr>
          <p:cNvPr id="1026" name="Picture 2" descr="https://raw.githubusercontent.com/omesan/Agile/master/Stefanini/Stefanini.Clientes/Stefanini.Cliente.Experian/equip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230313"/>
            <a:ext cx="8402638" cy="47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Inmersión</a:t>
            </a:r>
            <a:endParaRPr lang="es-CO" dirty="0"/>
          </a:p>
        </p:txBody>
      </p:sp>
      <p:sp>
        <p:nvSpPr>
          <p:cNvPr id="4" name="object 3"/>
          <p:cNvSpPr/>
          <p:nvPr/>
        </p:nvSpPr>
        <p:spPr>
          <a:xfrm>
            <a:off x="2245553" y="2007684"/>
            <a:ext cx="278892" cy="1445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/>
          <p:cNvSpPr txBox="1"/>
          <p:nvPr/>
        </p:nvSpPr>
        <p:spPr>
          <a:xfrm>
            <a:off x="1145022" y="1260043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Paso</a:t>
            </a:r>
            <a:r>
              <a:rPr sz="2800" b="1" spc="-220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0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13"/>
          <p:cNvSpPr txBox="1"/>
          <p:nvPr/>
        </p:nvSpPr>
        <p:spPr>
          <a:xfrm>
            <a:off x="692394" y="3929152"/>
            <a:ext cx="21050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Análisis </a:t>
            </a:r>
            <a:r>
              <a:rPr sz="1400" spc="-6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lang="es-CO" sz="1400" spc="-40" dirty="0" smtClean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estructura</a:t>
            </a:r>
            <a:r>
              <a:rPr sz="1400" spc="-105" dirty="0" smtClean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actual: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14"/>
          <p:cNvSpPr txBox="1"/>
          <p:nvPr/>
        </p:nvSpPr>
        <p:spPr>
          <a:xfrm>
            <a:off x="692394" y="4143197"/>
            <a:ext cx="22002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Equipos </a:t>
            </a: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5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3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trabajo.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11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Roles </a:t>
            </a:r>
            <a:r>
              <a:rPr sz="1400" spc="-6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funciones.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Estructura</a:t>
            </a: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7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Organizacional.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20"/>
          <p:cNvSpPr/>
          <p:nvPr/>
        </p:nvSpPr>
        <p:spPr>
          <a:xfrm>
            <a:off x="758059" y="2353894"/>
            <a:ext cx="1182694" cy="92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upo 14"/>
          <p:cNvGrpSpPr/>
          <p:nvPr/>
        </p:nvGrpSpPr>
        <p:grpSpPr>
          <a:xfrm>
            <a:off x="3711029" y="1384774"/>
            <a:ext cx="7557099" cy="4789478"/>
            <a:chOff x="3711029" y="1384774"/>
            <a:chExt cx="7557099" cy="4789478"/>
          </a:xfrm>
        </p:grpSpPr>
        <p:grpSp>
          <p:nvGrpSpPr>
            <p:cNvPr id="9" name="Grupo 8"/>
            <p:cNvGrpSpPr/>
            <p:nvPr/>
          </p:nvGrpSpPr>
          <p:grpSpPr>
            <a:xfrm>
              <a:off x="3711029" y="1596496"/>
              <a:ext cx="5441606" cy="3355788"/>
              <a:chOff x="634506" y="1431030"/>
              <a:chExt cx="10653960" cy="4947208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8269" y="3937493"/>
                <a:ext cx="3303264" cy="24407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464387">
                <a:off x="7369758" y="1431030"/>
                <a:ext cx="3918708" cy="293903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088878">
                <a:off x="634506" y="1774535"/>
                <a:ext cx="4340168" cy="33410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Imagen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3183" y="1471506"/>
                <a:ext cx="3371684" cy="265104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1131" y="3590243"/>
                <a:ext cx="3629127" cy="255436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1026" name="Picture 2" descr="https://lh3.googleusercontent.com/vr_A1i4Oa31rx0FLf6VpXOo9XanoctGxLIjyhuNPgS9MmNc3quTRJowwpGHDx7TXeGm9Ip6Maf1WX7px7l6_WgLUvazKWFZuzhtMAJFp_UhLgdJYKpj271Ls7OWBD43mDkJIxuaGZ6TdcYmFkHZVoPSP_SfqYfvpigjBQyoht1FVMEEo6ff3QTfr0FG2MVENA_cPVa-Y56CXyfFWBkOZTqDsyA-0t82Vak52Hntu4ywin60lmKwgMCLd8oVVg9aVo6BmhHPkASt7cuPVyAQd2sm9wdLvTQtXTB3RD3VFzOUdc5AFlgMp2-txblQjjBE0ktjYt5mVHFfA6jhXGtoPR5GoVGKh6LMtARzLvKQL0BO7rMqAZAz-F06RR-nWpjVxpQSm3Tql6cWXWn9OGUzcBloKM7YePEeEYUBeM-5WHViQ1kh1vAMeBSgGpa8hclTQPoTEWtMGYblZ567kLWe6bbVlCXH5g9bXC0uHHJtcTk32PaYoiGbIt7PC6oWP-SNIxaCK1ROo_uZtYhlSynxk8jpebqIup7dHDQvuKlAcAdxU4SIewxWriMGz1_LSAFG296W6UORyzfH1UglgVsyBlmMKRHUegtZ9_DlRg93_3AewYZuh6_TXumJrTYEolHEs=w842-h631-n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37521">
              <a:off x="8034836" y="1384774"/>
              <a:ext cx="3102867" cy="23280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3.googleusercontent.com/oP9pKoMHnDkC-pCiUK9O3ftq8_ZXW-nfCljQSJiUTh2ZVy5GJaKDy5FP48NZMJhtHIzunJHIUWgPwF-kw3K3XIAhjO19SOgY-n0mbdXPkFPZ4Yg6SlbtPZJvaSRg8JbIc1J7IQEwHdpall6TtIrF5daTK_jtrgujznT57CzzgqYvE2ThtDZhM1zgoipyOCcmdzsAT0OF-aNy8kgvgtym8z0qwIT8hDWt3bvQRlKk4dQJnzgzYVzOaVaxlx9VjPIoeAsVUftcRtOMQf_tNkFwI1Q35mdw9nWKYghOHOM6T30XXDf4Z1d6dSKNsMvGmrPkOrZ-fvnWUqV89KhDoIEtfmjiN6-juu8-MtU2t2ufpNbznIX_JFVlf1EFbgKHEK4gSQL_0_iTIsWY_7KKgW4VIITwCfi3DnsUZ1hY7yztHZrDwdTrA3YWTGLfUjxVmwWxLVeZwtF7JqjZWX3SkChEOgQRI8_MxxEDv2EJhehz-e--JJTkHFdI2pUF-PLJxppuCs6oHaC9ZpaYGBK5rCWBjM3fLFGReRSs1nVenNikd-k5rgZmkKhb94bi2ziCc6uDyWAdrPjo_keQxEaa-ik1aBLOkqZ8GrGikuK_Dz6rRxEsEM_z8-mFjMxpxNpRORgn=w842-h631-no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34732">
              <a:off x="8590550" y="3121742"/>
              <a:ext cx="2677578" cy="200897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tps://lh3.googleusercontent.com/09pygDqTJ5BTx8GotRKQuUQoPsTMblMiBxFiwSfv_ot7abfaXJByh-dBhV9yZPMKA9gON2SYpdf_rjH270RP_pM41fXxtlrp1_8tN8KRvFfzk2gYzqPtfji5SBDsCdjQz4w458b1pE4aAUlU25DppbCk4P_gRBwJVNgrznSv1bjGek72cSzL4C2juX8A5EaztiQg8kwpNMA2l1tf9VVf_h7sR_VBhwR_46OEXikc4aol7440MTHs70wKfFLhmex6k-ZNPaBd4PtkqhoKbwlDdVwUDMMdH4sRHPueawW75XMU2KPeYZP4qXVNRTUt4V-vY8rwRWmUs3ygbJKVGthDThsKzQMbVXa9kvbJFy0XNivy7goqXmSne6HBwnwOQcF8mIENOA9aoM22CUc9WuoM1iSW7Ku8U6MKWO2Hfzv-s6jA9BcwA_mBycOGyYRwTiK5D-dIcCNmGQunx4a1Ra46chSRXUvik5hL2_JFJ2HajX5LKddDAL22iGxE00Z7SoF8-X8ZSw8BlRJZjzg7u6eOdG1dAKyvVSqQBwYAc0KbNX9Vm_YLyfrTXtJT_TAkdwDKWNaSkK4-ojuhRI8Dc4zb4XdfG173vFIHbUc0-g_Xc_WvakwUugspIDu--Fs6120f=w842-h631-no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64782">
              <a:off x="4585786" y="3730316"/>
              <a:ext cx="3257290" cy="24439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CuadroTexto 17"/>
          <p:cNvSpPr txBox="1"/>
          <p:nvPr/>
        </p:nvSpPr>
        <p:spPr>
          <a:xfrm>
            <a:off x="7770479" y="5404714"/>
            <a:ext cx="4317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>
                <a:solidFill>
                  <a:schemeClr val="accent2">
                    <a:lumMod val="50000"/>
                  </a:schemeClr>
                </a:solidFill>
              </a:rPr>
              <a:t>Equipo Mi Data al Día</a:t>
            </a:r>
            <a:endParaRPr lang="es-CO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2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2F58588-576D-46D5-80D6-8A24D7A02F27}">
  <ds:schemaRefs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bffbd67-204f-4941-9f8d-5e376a982f9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18856</TotalTime>
  <Words>398</Words>
  <Application>Microsoft Office PowerPoint</Application>
  <PresentationFormat>Panorámica</PresentationFormat>
  <Paragraphs>133</Paragraphs>
  <Slides>15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5" baseType="lpstr">
      <vt:lpstr>ＭＳ Ｐゴシック</vt:lpstr>
      <vt:lpstr>Arial</vt:lpstr>
      <vt:lpstr>Arial Narrow</vt:lpstr>
      <vt:lpstr>Calibri</vt:lpstr>
      <vt:lpstr>Calibri Light</vt:lpstr>
      <vt:lpstr>Dosis</vt:lpstr>
      <vt:lpstr>Segoe UI Light</vt:lpstr>
      <vt:lpstr>Tahoma</vt:lpstr>
      <vt:lpstr>Wingdings</vt:lpstr>
      <vt:lpstr>Tema de Office</vt:lpstr>
      <vt:lpstr>Presentación de PowerPoint</vt:lpstr>
      <vt:lpstr>EQUIPO DE TRABAJO STEFANINI   EN EXPERIAN</vt:lpstr>
      <vt:lpstr> Súper Poder</vt:lpstr>
      <vt:lpstr>Presentación de PowerPoint</vt:lpstr>
      <vt:lpstr>PLAN DE TRABAJO   POR FASES</vt:lpstr>
      <vt:lpstr> Equipo Núcleo Transformación Agile</vt:lpstr>
      <vt:lpstr> Funcionamiento del Núcleo Transformación</vt:lpstr>
      <vt:lpstr> Equipos Priorizados</vt:lpstr>
      <vt:lpstr> Inmersión</vt:lpstr>
      <vt:lpstr> </vt:lpstr>
      <vt:lpstr> Facilitaciones de Inception</vt:lpstr>
      <vt:lpstr> Radares</vt:lpstr>
      <vt:lpstr> Etapa de Formación</vt:lpstr>
      <vt:lpstr> Etapa de Formación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474</cp:revision>
  <cp:lastPrinted>2018-05-14T12:53:52Z</cp:lastPrinted>
  <dcterms:created xsi:type="dcterms:W3CDTF">2017-11-17T14:24:31Z</dcterms:created>
  <dcterms:modified xsi:type="dcterms:W3CDTF">2018-09-19T18:04:29Z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